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6" r:id="rId2"/>
    <p:sldMasterId id="2147483688" r:id="rId3"/>
  </p:sldMasterIdLst>
  <p:notesMasterIdLst>
    <p:notesMasterId r:id="rId18"/>
  </p:notesMasterIdLst>
  <p:handoutMasterIdLst>
    <p:handoutMasterId r:id="rId19"/>
  </p:handoutMasterIdLst>
  <p:sldIdLst>
    <p:sldId id="256" r:id="rId4"/>
    <p:sldId id="262" r:id="rId5"/>
    <p:sldId id="267" r:id="rId6"/>
    <p:sldId id="268" r:id="rId7"/>
    <p:sldId id="298" r:id="rId8"/>
    <p:sldId id="290" r:id="rId9"/>
    <p:sldId id="291" r:id="rId10"/>
    <p:sldId id="299" r:id="rId11"/>
    <p:sldId id="292" r:id="rId12"/>
    <p:sldId id="293" r:id="rId13"/>
    <p:sldId id="300" r:id="rId14"/>
    <p:sldId id="295" r:id="rId15"/>
    <p:sldId id="296" r:id="rId16"/>
    <p:sldId id="29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61" autoAdjust="0"/>
    <p:restoredTop sz="84767" autoAdjust="0"/>
  </p:normalViewPr>
  <p:slideViewPr>
    <p:cSldViewPr snapToGrid="0">
      <p:cViewPr varScale="1">
        <p:scale>
          <a:sx n="84" d="100"/>
          <a:sy n="84" d="100"/>
        </p:scale>
        <p:origin x="200" y="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8/14/24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8/14/24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AAE1EA-D047-FD96-B106-F4413A8D8F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814920" y="6181779"/>
            <a:ext cx="2996080" cy="4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87DB4-5C94-B523-FDBE-59586DE7B4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877244" y="6418966"/>
            <a:ext cx="2166667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3706F-ADDD-B5F9-0491-F18A47C16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8075" y="6418493"/>
            <a:ext cx="2165004" cy="3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https://labdb.benaroyaresearch.org/web/study/BSE0002196/files/66b65b504dc16fdb0a9691cc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hyperlink" Target="https://labdb.benaroyaresearch.org/web/study/BSE0002196/files/66b65b504dc16fdb0a9691cc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hyperlink" Target="https://labdb.benaroyaresearch.org/web/study/BSE0002196/files/66b65b504dc16fdb0a9691cc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BB9074-350A-4434-B8B6-CB7D119120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Thomas H. Edwards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E5563F2D-74A4-4456-8E84-011744607F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B8AD64B-126F-46E3-AF79-AA6D9FD2CF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20240814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D15680C-A0D6-42A4-9DCD-2D4FA8EE13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P589-1</a:t>
            </a:r>
            <a:br>
              <a:rPr lang="en-US" dirty="0"/>
            </a:br>
            <a:r>
              <a:rPr lang="en-US" dirty="0"/>
              <a:t>CEFX </a:t>
            </a:r>
            <a:r>
              <a:rPr lang="en-US" dirty="0" err="1"/>
              <a:t>downsampled</a:t>
            </a:r>
            <a:r>
              <a:rPr lang="en-US" dirty="0"/>
              <a:t> to 600 – resulting </a:t>
            </a:r>
            <a:r>
              <a:rPr lang="en-US" dirty="0" err="1"/>
              <a:t>umaps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6A9E29-A9A7-35AE-D7B9-87E4BB3B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of expression z-scores of </a:t>
            </a:r>
            <a:r>
              <a:rPr lang="en-US" dirty="0" err="1"/>
              <a:t>treg</a:t>
            </a:r>
            <a:r>
              <a:rPr lang="en-US" dirty="0"/>
              <a:t>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37A918-B071-41E7-B71A-222E5B177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43000"/>
            <a:ext cx="10972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39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7C8035-9F39-2B22-5D67-088604446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</a:t>
            </a:r>
            <a:r>
              <a:rPr lang="en-US" dirty="0" err="1"/>
              <a:t>treg</a:t>
            </a:r>
            <a:r>
              <a:rPr lang="en-US" dirty="0"/>
              <a:t> &amp; mean </a:t>
            </a:r>
            <a:r>
              <a:rPr lang="en-US" dirty="0" err="1"/>
              <a:t>Tconv</a:t>
            </a:r>
            <a:r>
              <a:rPr lang="en-US" dirty="0"/>
              <a:t> signatures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B64F09-1162-CA2E-0770-018BA0E96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4114800"/>
            <a:ext cx="6583680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69DDFB-969E-E607-7D5E-9944A551E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1167384"/>
            <a:ext cx="658368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847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A5726E-BCFE-C168-4AB8-66D9A3B1A4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Other Treg/</a:t>
            </a:r>
            <a:r>
              <a:rPr lang="en-US" dirty="0" err="1"/>
              <a:t>Tconv</a:t>
            </a:r>
            <a:r>
              <a:rPr lang="en-US" dirty="0"/>
              <a:t> gene expression plots available on LabDB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595F8DB-5E17-BEE1-3B45-EDAF1C80B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genes of interest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23C0C-571B-28FE-5C90-F06C97513A9C}"/>
              </a:ext>
            </a:extLst>
          </p:cNvPr>
          <p:cNvSpPr txBox="1"/>
          <p:nvPr/>
        </p:nvSpPr>
        <p:spPr>
          <a:xfrm>
            <a:off x="414338" y="609599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 dirty="0">
                <a:solidFill>
                  <a:srgbClr val="467886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2"/>
              </a:rPr>
              <a:t>https://labdb.benaroyaresearch.org/web/study/BSE0002196/files/66b65b504dc16fdb0a9691cc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7D8381-91F9-4CDC-ECEF-D16D3DD18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7164" y="1523998"/>
            <a:ext cx="5486400" cy="4572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056F1A-F3B0-258B-9792-1676C1379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05" y="1499615"/>
            <a:ext cx="5486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272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8B2B08-0DE1-8DC3-3130-1004F6F7D1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Other Treg/</a:t>
            </a:r>
            <a:r>
              <a:rPr lang="en-US" dirty="0" err="1"/>
              <a:t>Tconv</a:t>
            </a:r>
            <a:r>
              <a:rPr lang="en-US" dirty="0"/>
              <a:t> gene expression plots available on LabDB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76E9DF-191B-62E8-2E9A-6DD1BB5DC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genes of interest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D09CC3-EFBB-5E88-AC53-18C032E4B45D}"/>
              </a:ext>
            </a:extLst>
          </p:cNvPr>
          <p:cNvSpPr txBox="1"/>
          <p:nvPr/>
        </p:nvSpPr>
        <p:spPr>
          <a:xfrm>
            <a:off x="414338" y="609599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 dirty="0">
                <a:solidFill>
                  <a:srgbClr val="467886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2"/>
              </a:rPr>
              <a:t>https://labdb.benaroyaresearch.org/web/study/BSE0002196/files/66b65b504dc16fdb0a9691cc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82C7BA-842F-3F8D-CD1C-17C310414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05" y="1523998"/>
            <a:ext cx="5486400" cy="4572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452E08-7BBE-9290-3A3A-86934315B1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8" y="1523998"/>
            <a:ext cx="5486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981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8B2B08-0DE1-8DC3-3130-1004F6F7D1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Other Treg/</a:t>
            </a:r>
            <a:r>
              <a:rPr lang="en-US" dirty="0" err="1"/>
              <a:t>Tconv</a:t>
            </a:r>
            <a:r>
              <a:rPr lang="en-US" dirty="0"/>
              <a:t> gene expression plots available on LabDB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76E9DF-191B-62E8-2E9A-6DD1BB5DC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genes of interest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7A535D-D221-763A-FB95-CFA7A5557309}"/>
              </a:ext>
            </a:extLst>
          </p:cNvPr>
          <p:cNvSpPr txBox="1"/>
          <p:nvPr/>
        </p:nvSpPr>
        <p:spPr>
          <a:xfrm>
            <a:off x="414338" y="609599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 dirty="0">
                <a:solidFill>
                  <a:srgbClr val="467886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2"/>
              </a:rPr>
              <a:t>https://labdb.benaroyaresearch.org/web/study/BSE0002196/files/66b65b504dc16fdb0a9691cc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E76FC8-F552-681E-320C-910C56E56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0738" y="1392174"/>
            <a:ext cx="5486400" cy="4572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0B3E90-0BD4-8D65-0538-2980DD4263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04" y="1392174"/>
            <a:ext cx="5486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904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Cells passing qc for each hashtag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6A77153-0CB7-7149-4466-76658677A7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841393"/>
              </p:ext>
            </p:extLst>
          </p:nvPr>
        </p:nvGraphicFramePr>
        <p:xfrm>
          <a:off x="593765" y="1267507"/>
          <a:ext cx="9429007" cy="47461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17987">
                  <a:extLst>
                    <a:ext uri="{9D8B030D-6E8A-4147-A177-3AD203B41FA5}">
                      <a16:colId xmlns:a16="http://schemas.microsoft.com/office/drawing/2014/main" val="996584562"/>
                    </a:ext>
                  </a:extLst>
                </a:gridCol>
                <a:gridCol w="610743">
                  <a:extLst>
                    <a:ext uri="{9D8B030D-6E8A-4147-A177-3AD203B41FA5}">
                      <a16:colId xmlns:a16="http://schemas.microsoft.com/office/drawing/2014/main" val="2945933316"/>
                    </a:ext>
                  </a:extLst>
                </a:gridCol>
                <a:gridCol w="3399581">
                  <a:extLst>
                    <a:ext uri="{9D8B030D-6E8A-4147-A177-3AD203B41FA5}">
                      <a16:colId xmlns:a16="http://schemas.microsoft.com/office/drawing/2014/main" val="1172398926"/>
                    </a:ext>
                  </a:extLst>
                </a:gridCol>
                <a:gridCol w="1304207">
                  <a:extLst>
                    <a:ext uri="{9D8B030D-6E8A-4147-A177-3AD203B41FA5}">
                      <a16:colId xmlns:a16="http://schemas.microsoft.com/office/drawing/2014/main" val="1750433491"/>
                    </a:ext>
                  </a:extLst>
                </a:gridCol>
                <a:gridCol w="1296489">
                  <a:extLst>
                    <a:ext uri="{9D8B030D-6E8A-4147-A177-3AD203B41FA5}">
                      <a16:colId xmlns:a16="http://schemas.microsoft.com/office/drawing/2014/main" val="557861623"/>
                    </a:ext>
                  </a:extLst>
                </a:gridCol>
              </a:tblGrid>
              <a:tr h="211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hashtag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pool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donorId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stimulation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nCells_passQC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951767059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090236194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1437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301325491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114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511217433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38607635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1884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62358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153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68236550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493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9236217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3111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558831688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240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810233117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604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18792937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CEFX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1334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08580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981710018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279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19759955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8612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94048581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263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395291811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83680489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CerosalettiLab942655_CEFX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12609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406468866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244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000928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A7150AF-A5B0-26BD-26A4-AD8541072829}"/>
              </a:ext>
            </a:extLst>
          </p:cNvPr>
          <p:cNvSpPr txBox="1"/>
          <p:nvPr/>
        </p:nvSpPr>
        <p:spPr>
          <a:xfrm>
            <a:off x="10236530" y="3954483"/>
            <a:ext cx="17219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CEFX hashtags </a:t>
            </a:r>
            <a:r>
              <a:rPr lang="en-US" dirty="0" err="1"/>
              <a:t>downsampled</a:t>
            </a:r>
            <a:r>
              <a:rPr lang="en-US" dirty="0"/>
              <a:t> to </a:t>
            </a:r>
            <a:r>
              <a:rPr lang="en-US" dirty="0">
                <a:solidFill>
                  <a:srgbClr val="FF0000"/>
                </a:solidFill>
              </a:rPr>
              <a:t>600</a:t>
            </a:r>
            <a:r>
              <a:rPr lang="en-US" dirty="0"/>
              <a:t> cells.</a:t>
            </a:r>
          </a:p>
        </p:txBody>
      </p:sp>
    </p:spTree>
    <p:extLst>
      <p:ext uri="{BB962C8B-B14F-4D97-AF65-F5344CB8AC3E}">
        <p14:creationId xmlns:p14="http://schemas.microsoft.com/office/powerpoint/2010/main" val="2022312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 </a:t>
            </a:r>
            <a:r>
              <a:rPr lang="en-US" dirty="0" err="1"/>
              <a:t>umap</a:t>
            </a:r>
            <a:r>
              <a:rPr lang="en-US" dirty="0"/>
              <a:t> </a:t>
            </a:r>
            <a:r>
              <a:rPr lang="en-US" dirty="0" err="1"/>
              <a:t>downsampled</a:t>
            </a:r>
            <a:r>
              <a:rPr lang="en-US" dirty="0"/>
              <a:t> – unintegrated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9FA6C2E-4D45-1885-116A-08A541F01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199" y="1726540"/>
            <a:ext cx="5149273" cy="36879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DD784D-8574-8EEF-01FD-E84E8ACFD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041" y="963168"/>
            <a:ext cx="6093150" cy="558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02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Scdeed</a:t>
            </a:r>
            <a:r>
              <a:rPr lang="en-US" dirty="0"/>
              <a:t> ‘dubiousness’ designations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AC26D4-76C7-BEC4-A0C0-773438685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495" y="963168"/>
            <a:ext cx="6173009" cy="565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916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Rna</a:t>
            </a:r>
            <a:r>
              <a:rPr lang="en-US" dirty="0"/>
              <a:t> </a:t>
            </a:r>
            <a:r>
              <a:rPr lang="en-US" dirty="0" err="1"/>
              <a:t>umap</a:t>
            </a:r>
            <a:r>
              <a:rPr lang="en-US" dirty="0"/>
              <a:t> clusters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FE4E93-E3A5-A4D4-CED5-56CD393C0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224" y="963168"/>
            <a:ext cx="9091551" cy="545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492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895648-D565-C66B-9097-27CB3BA0F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 on </a:t>
            </a:r>
            <a:r>
              <a:rPr lang="en-US" dirty="0" err="1"/>
              <a:t>gex</a:t>
            </a:r>
            <a:r>
              <a:rPr lang="en-US" dirty="0"/>
              <a:t> </a:t>
            </a:r>
            <a:r>
              <a:rPr lang="en-US" dirty="0" err="1"/>
              <a:t>umap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B05FF2-2E5C-4A2C-050C-25B38C166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665" y="963168"/>
            <a:ext cx="10032670" cy="501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770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7C8035-9F39-2B22-5D67-088604446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Stimulation labels, </a:t>
            </a:r>
            <a:r>
              <a:rPr lang="en-US" dirty="0" err="1"/>
              <a:t>downsampled</a:t>
            </a:r>
            <a:r>
              <a:rPr lang="en-US" dirty="0"/>
              <a:t> </a:t>
            </a:r>
            <a:r>
              <a:rPr lang="en-US" dirty="0" err="1"/>
              <a:t>umap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0288E7-DB09-A096-C56A-B72E746CD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019" y="1125186"/>
            <a:ext cx="10099962" cy="504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574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7C8035-9F39-2B22-5D67-088604446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</a:t>
            </a:r>
            <a:r>
              <a:rPr lang="en-US" dirty="0" err="1"/>
              <a:t>treg</a:t>
            </a:r>
            <a:r>
              <a:rPr lang="en-US" dirty="0"/>
              <a:t> &amp; mean </a:t>
            </a:r>
            <a:r>
              <a:rPr lang="en-US" dirty="0" err="1"/>
              <a:t>Tconv</a:t>
            </a:r>
            <a:r>
              <a:rPr lang="en-US" dirty="0"/>
              <a:t> signatures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4E2272-85C3-726E-D488-D3D1ECB0D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2" y="1219794"/>
            <a:ext cx="5943600" cy="4953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AA3924-39C3-3EC5-57D8-DA84E63B2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794"/>
            <a:ext cx="59436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056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6A9E29-A9A7-35AE-D7B9-87E4BB3B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of expression z-scores of </a:t>
            </a:r>
            <a:r>
              <a:rPr lang="en-US" dirty="0" err="1"/>
              <a:t>tconv</a:t>
            </a:r>
            <a:r>
              <a:rPr lang="en-US" dirty="0"/>
              <a:t> module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962F98-F553-976C-1039-68B0CFEBB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43000"/>
            <a:ext cx="10972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602744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2ACF9B02-9D6B-48A2-82E7-7938B5994EE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4EB4A6C4-FC2D-4A76-B544-737967A04EFF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88A2EB02-826B-46D2-94FA-0897DB60729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21322</TotalTime>
  <Words>302</Words>
  <Application>Microsoft Macintosh PowerPoint</Application>
  <PresentationFormat>Widescreen</PresentationFormat>
  <Paragraphs>118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Aptos</vt:lpstr>
      <vt:lpstr>Aptos Narrow</vt:lpstr>
      <vt:lpstr>Arial</vt:lpstr>
      <vt:lpstr>Calibri</vt:lpstr>
      <vt:lpstr>MADE Outer Sans</vt:lpstr>
      <vt:lpstr>Title Slides</vt:lpstr>
      <vt:lpstr>Content Slides</vt:lpstr>
      <vt:lpstr>Divider Slides</vt:lpstr>
      <vt:lpstr>PowerPoint Presentation</vt:lpstr>
      <vt:lpstr>Cells passing qc for each hashtag</vt:lpstr>
      <vt:lpstr>RNA umap downsampled – unintegrated </vt:lpstr>
      <vt:lpstr>Scdeed ‘dubiousness’ designations</vt:lpstr>
      <vt:lpstr>Rna umap clusters</vt:lpstr>
      <vt:lpstr>HT on gex umap</vt:lpstr>
      <vt:lpstr>Stimulation labels, downsampled umap</vt:lpstr>
      <vt:lpstr>Mean treg &amp; mean Tconv signatures</vt:lpstr>
      <vt:lpstr>Mean of expression z-scores of tconv module</vt:lpstr>
      <vt:lpstr>Mean of expression z-scores of treg module</vt:lpstr>
      <vt:lpstr>Mean treg &amp; mean Tconv signatures</vt:lpstr>
      <vt:lpstr>Selected genes of interest</vt:lpstr>
      <vt:lpstr>Selected genes of interest</vt:lpstr>
      <vt:lpstr>Selected genes of interest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10</cp:revision>
  <dcterms:created xsi:type="dcterms:W3CDTF">2024-07-10T17:48:07Z</dcterms:created>
  <dcterms:modified xsi:type="dcterms:W3CDTF">2024-08-14T15:58:13Z</dcterms:modified>
</cp:coreProperties>
</file>

<file path=docProps/thumbnail.jpeg>
</file>